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82" r:id="rId6"/>
    <p:sldId id="294" r:id="rId7"/>
    <p:sldId id="295" r:id="rId8"/>
    <p:sldId id="262" r:id="rId9"/>
    <p:sldId id="297" r:id="rId10"/>
    <p:sldId id="289" r:id="rId11"/>
    <p:sldId id="290" r:id="rId12"/>
    <p:sldId id="291" r:id="rId13"/>
    <p:sldId id="292" r:id="rId14"/>
    <p:sldId id="293" r:id="rId15"/>
    <p:sldId id="298" r:id="rId16"/>
    <p:sldId id="296" r:id="rId17"/>
  </p:sldIdLst>
  <p:sldSz cx="18288000" cy="10287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charset="0"/>
      <p:regular r:id="rId23"/>
      <p:bold r:id="rId24"/>
    </p:embeddedFont>
    <p:embeddedFont>
      <p:font typeface="Paalalabas Wide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84993" autoAdjust="0"/>
  </p:normalViewPr>
  <p:slideViewPr>
    <p:cSldViewPr>
      <p:cViewPr varScale="1">
        <p:scale>
          <a:sx n="45" d="100"/>
          <a:sy n="45" d="100"/>
        </p:scale>
        <p:origin x="103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19BF0-FF6B-423F-BA2C-1E8FBC92896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E254-3C7B-49C8-8A42-85D484B98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E254-3C7B-49C8-8A42-85D484B989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0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B0909-9F30-DF5A-28A1-4C297298E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F35D8-683E-DB0A-F111-9D7AE1716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038D6-ECE4-8E29-5F08-106E133AE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F0105-8B9A-B551-8AA2-C32067767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E254-3C7B-49C8-8A42-85D484B989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E254-3C7B-49C8-8A42-85D484B989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9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E254-3C7B-49C8-8A42-85D484B989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 to add new org chart with Research Committee (Chris will update)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E254-3C7B-49C8-8A42-85D484B989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E254-3C7B-49C8-8A42-85D484B989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00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E254-3C7B-49C8-8A42-85D484B989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463E0-9E38-E0B3-C23B-0B96F004B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CFC98D-6B2B-B9B9-37C6-25AF91A45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279B24-4EFB-9B76-F139-3B540D873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56215-8841-1E52-5D16-AE945C6A7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E254-3C7B-49C8-8A42-85D484B989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1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71188-F3D2-8C73-B386-F72CFA813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95A11E-F6FB-A6EF-13D7-BBAF181A7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304196-B4EE-B11E-AF74-1F9E4538A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83AA4-94F1-C5EA-CFFE-2DF2ED80C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E254-3C7B-49C8-8A42-85D484B989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B9630-CF62-BD59-EF5B-528A34172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C962E-4B48-DC4D-9B68-A90990720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4797D-F1B7-AC53-41EF-F08DD128F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56EDF-8759-204D-BEFD-09B754E65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E254-3C7B-49C8-8A42-85D484B989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0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ana.org/ana-newslette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c5TIXVfB57dfdFvO8wFj2hQCrd7Ocl3Y/view?usp=sharin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drive.google.com/drive/u/2/folders/1KxA7fKP6KyUA2zwIIilaCf4PT5tpXml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2/folders/1KxA7fKP6KyUA2zwIIilaCf4PT5tpXml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oPbSjo-XX52tD-HvfdvQxFbbhORC5OCy/view?usp=shar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ZTw7qpGTEmwD6igXz6l9MOilbbNHHnK1/view?usp=sharing" TargetMode="External"/><Relationship Id="rId4" Type="http://schemas.openxmlformats.org/officeDocument/2006/relationships/hyperlink" Target="https://drive.google.com/drive/u/2/folders/1KxA7fKP6KyUA2zwIIilaCf4PT5tpXml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c6yT4NMpPski5kNmyBAxZP4WGh9-LhgK/view?usp=sharing" TargetMode="External"/><Relationship Id="rId5" Type="http://schemas.openxmlformats.org/officeDocument/2006/relationships/hyperlink" Target="https://drive.google.com/drive/u/2/folders/1KxA7fKP6KyUA2zwIIilaCf4PT5tpXmlt" TargetMode="External"/><Relationship Id="rId4" Type="http://schemas.openxmlformats.org/officeDocument/2006/relationships/hyperlink" Target="https://the-ana.org/2024/02/23/2024-inaugural-ana-research-da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drive/u/2/folders/1KxA7fKP6KyUA2zwIIilaCf4PT5tpXml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drive/u/2/folders/1KxA7fKP6KyUA2zwIIilaCf4PT5tpXml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drive/u/2/folders/1KxA7fKP6KyUA2zwIIilaCf4PT5tpXm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ana.org/category/equity_advocac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(https:/docs.google.com/document/d/12ydePQEYcJaRVvbVyTSs8cGPbDQWU-1g2zUujXPl79I/edit?tab=t.0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1v3KbM9FYNI8-mGeShLc9PfuNmzaYJJM/view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ana.org/ana-mentorship-progra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0pxAWzxRyy-mp1DbeZzgDq3oF9BvGpZG/view?usp=drive_link" TargetMode="External"/><Relationship Id="rId4" Type="http://schemas.openxmlformats.org/officeDocument/2006/relationships/hyperlink" Target="https://the-ana.org/communications/webinar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165438" y="-2128872"/>
            <a:ext cx="13615363" cy="11216381"/>
            <a:chOff x="0" y="0"/>
            <a:chExt cx="18153818" cy="1495517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6574" r="5722"/>
            <a:stretch>
              <a:fillRect/>
            </a:stretch>
          </p:blipFill>
          <p:spPr>
            <a:xfrm>
              <a:off x="0" y="0"/>
              <a:ext cx="18153818" cy="14955174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44136" y="3377778"/>
            <a:ext cx="9450203" cy="366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61"/>
              </a:lnSpc>
            </a:pPr>
            <a:r>
              <a:rPr lang="en-US" sz="14061" dirty="0">
                <a:solidFill>
                  <a:srgbClr val="3C6CA8"/>
                </a:solidFill>
                <a:latin typeface="Paalalabas Wide"/>
              </a:rPr>
              <a:t>Annual Meeting</a:t>
            </a:r>
          </a:p>
        </p:txBody>
      </p:sp>
      <p:sp>
        <p:nvSpPr>
          <p:cNvPr id="5" name="AutoShape 5"/>
          <p:cNvSpPr/>
          <p:nvPr/>
        </p:nvSpPr>
        <p:spPr>
          <a:xfrm>
            <a:off x="6335903" y="6790483"/>
            <a:ext cx="2062527" cy="0"/>
          </a:xfrm>
          <a:prstGeom prst="line">
            <a:avLst/>
          </a:prstGeom>
          <a:ln w="19050" cap="flat">
            <a:solidFill>
              <a:srgbClr val="03A0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749175" y="1478150"/>
            <a:ext cx="2208605" cy="7330700"/>
            <a:chOff x="0" y="0"/>
            <a:chExt cx="581690" cy="19307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1690" cy="1930719"/>
            </a:xfrm>
            <a:custGeom>
              <a:avLst/>
              <a:gdLst/>
              <a:ahLst/>
              <a:cxnLst/>
              <a:rect l="l" t="t" r="r" b="b"/>
              <a:pathLst>
                <a:path w="581690" h="1930719">
                  <a:moveTo>
                    <a:pt x="0" y="0"/>
                  </a:moveTo>
                  <a:lnTo>
                    <a:pt x="581690" y="0"/>
                  </a:lnTo>
                  <a:lnTo>
                    <a:pt x="581690" y="1930719"/>
                  </a:lnTo>
                  <a:lnTo>
                    <a:pt x="0" y="1930719"/>
                  </a:lnTo>
                  <a:close/>
                </a:path>
              </a:pathLst>
            </a:custGeom>
            <a:solidFill>
              <a:srgbClr val="3C6CA8">
                <a:alpha val="19608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4136" y="705541"/>
            <a:ext cx="8755413" cy="24150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44136" y="6988986"/>
            <a:ext cx="7369730" cy="52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7"/>
              </a:lnSpc>
            </a:pPr>
            <a:r>
              <a:rPr lang="en-US" sz="3119" dirty="0">
                <a:solidFill>
                  <a:srgbClr val="E71E22"/>
                </a:solidFill>
                <a:latin typeface="Open Sans Bold"/>
              </a:rPr>
              <a:t>INS New Orleans | 13 February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4136" y="8951596"/>
            <a:ext cx="443149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3C6CA8"/>
                </a:solidFill>
                <a:latin typeface="Open Sans Bold"/>
              </a:rPr>
              <a:t>https://the-ana.org/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1119CE-B043-24BF-3A89-BDAD08780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DEEA9A-735B-B93E-7081-2DF23CAC4275}"/>
              </a:ext>
            </a:extLst>
          </p:cNvPr>
          <p:cNvGrpSpPr/>
          <p:nvPr/>
        </p:nvGrpSpPr>
        <p:grpSpPr>
          <a:xfrm>
            <a:off x="6994221" y="0"/>
            <a:ext cx="11293779" cy="10287000"/>
            <a:chOff x="0" y="0"/>
            <a:chExt cx="297449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D0E4EFC-D056-5B92-BCA7-9BA6113FDBA7}"/>
                </a:ext>
              </a:extLst>
            </p:cNvPr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7B79D0A-00FC-1E8C-1AF1-8BD47090BA65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CEAA66B1-3475-FEFB-DD57-BC80E6E767A6}"/>
              </a:ext>
            </a:extLst>
          </p:cNvPr>
          <p:cNvSpPr txBox="1"/>
          <p:nvPr/>
        </p:nvSpPr>
        <p:spPr>
          <a:xfrm>
            <a:off x="223479" y="1825721"/>
            <a:ext cx="6770742" cy="242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9369" dirty="0">
                <a:solidFill>
                  <a:srgbClr val="3C6CA8"/>
                </a:solidFill>
                <a:latin typeface="Paalalabas Wide"/>
              </a:rPr>
              <a:t>MEDIA Committee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6335139-4D4C-0E8E-8934-1169B30D7FF8}"/>
              </a:ext>
            </a:extLst>
          </p:cNvPr>
          <p:cNvSpPr/>
          <p:nvPr/>
        </p:nvSpPr>
        <p:spPr>
          <a:xfrm>
            <a:off x="329577" y="4254468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9CCB43A1-6FB7-A981-A904-344D0A23DC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567A225E-70F9-8C4B-751A-69854E82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153B3148-A364-A40A-F010-ABB8893909B0}"/>
              </a:ext>
            </a:extLst>
          </p:cNvPr>
          <p:cNvSpPr txBox="1"/>
          <p:nvPr/>
        </p:nvSpPr>
        <p:spPr>
          <a:xfrm>
            <a:off x="329577" y="4682972"/>
            <a:ext cx="6770742" cy="6466194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Lisa Graves</a:t>
            </a:r>
            <a:endParaRPr lang="en-US" sz="27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Chair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Jessie Li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Ivy Cho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Co-Editors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r>
              <a:rPr lang="en-US" sz="2799" b="1" dirty="0">
                <a:solidFill>
                  <a:srgbClr val="000000"/>
                </a:solidFill>
                <a:latin typeface="Open Sans"/>
              </a:rPr>
              <a:t>Jas Chok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Senior Writer</a:t>
            </a:r>
          </a:p>
          <a:p>
            <a:pPr>
              <a:lnSpc>
                <a:spcPts val="2799"/>
              </a:lnSpc>
            </a:pPr>
            <a:endParaRPr lang="en-US" sz="2799" b="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r>
              <a:rPr lang="en-US" sz="2799" b="1" dirty="0">
                <a:solidFill>
                  <a:srgbClr val="000000"/>
                </a:solidFill>
                <a:latin typeface="Open Sans"/>
              </a:rPr>
              <a:t>Jie Chang </a:t>
            </a:r>
          </a:p>
          <a:p>
            <a:pPr>
              <a:lnSpc>
                <a:spcPts val="2799"/>
              </a:lnSpc>
            </a:pPr>
            <a:r>
              <a:rPr lang="en-US" sz="2799" b="1" dirty="0" err="1">
                <a:solidFill>
                  <a:srgbClr val="000000"/>
                </a:solidFill>
                <a:latin typeface="Open Sans"/>
              </a:rPr>
              <a:t>Numfon</a:t>
            </a:r>
            <a:r>
              <a:rPr lang="en-US" sz="2799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Open Sans"/>
              </a:rPr>
              <a:t>Vilay</a:t>
            </a:r>
            <a:endParaRPr lang="en-US" sz="2799" b="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Writers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799" b="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799" b="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799" b="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799" b="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r>
              <a:rPr lang="en-US" sz="2799" b="1" dirty="0">
                <a:solidFill>
                  <a:srgbClr val="000000"/>
                </a:solidFill>
                <a:latin typeface="Open Sans"/>
              </a:rPr>
              <a:t>Aya Haneda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Website Manager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Lisa Cruz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Social Media Manager</a:t>
            </a:r>
            <a:r>
              <a:rPr lang="en-US" sz="2799" dirty="0">
                <a:solidFill>
                  <a:srgbClr val="000000"/>
                </a:solidFill>
                <a:latin typeface="Open Sans Bold"/>
              </a:rPr>
              <a:t> 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Sara Chan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Advisor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B09D23C-063D-B7B0-BA28-A7FF0E4D0855}"/>
              </a:ext>
            </a:extLst>
          </p:cNvPr>
          <p:cNvSpPr txBox="1"/>
          <p:nvPr/>
        </p:nvSpPr>
        <p:spPr>
          <a:xfrm>
            <a:off x="7700022" y="1249530"/>
            <a:ext cx="4787592" cy="6106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Quarterly Newsletters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Winter issue coming </a:t>
            </a:r>
          </a:p>
          <a:p>
            <a:pPr lvl="1"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after INS 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See past issues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3"/>
              </a:rPr>
              <a:t>here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 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4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Ongoing collaboration with and support for ANA publicity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Stay tuned for upcoming ANA merch!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56D7A-5F14-3F30-D74D-8CF2A949E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7613" y="1249529"/>
            <a:ext cx="3742987" cy="6066928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BFD2C71E-A0E2-BA9E-02B3-C09B8447D50A}"/>
              </a:ext>
            </a:extLst>
          </p:cNvPr>
          <p:cNvSpPr txBox="1"/>
          <p:nvPr/>
        </p:nvSpPr>
        <p:spPr>
          <a:xfrm>
            <a:off x="7639050" y="7941680"/>
            <a:ext cx="9201150" cy="874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Catch Lisa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6"/>
              </a:rPr>
              <a:t>here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with a video message to ANA! 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16799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563B-79F0-0C16-E00C-18E596036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F34905-7B46-ADFC-163D-155DD760328E}"/>
              </a:ext>
            </a:extLst>
          </p:cNvPr>
          <p:cNvGrpSpPr/>
          <p:nvPr/>
        </p:nvGrpSpPr>
        <p:grpSpPr>
          <a:xfrm>
            <a:off x="7091721" y="0"/>
            <a:ext cx="11196279" cy="10287000"/>
            <a:chOff x="0" y="0"/>
            <a:chExt cx="297449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5D706D-45DE-1C58-2594-E720E113F056}"/>
                </a:ext>
              </a:extLst>
            </p:cNvPr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1FD9B75-390E-602D-58A6-068A791E6FAD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7E6F310-C98E-09B1-BDA4-8998B8A1F7D2}"/>
              </a:ext>
            </a:extLst>
          </p:cNvPr>
          <p:cNvSpPr txBox="1"/>
          <p:nvPr/>
        </p:nvSpPr>
        <p:spPr>
          <a:xfrm>
            <a:off x="71079" y="1825721"/>
            <a:ext cx="7091721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9369" dirty="0">
                <a:solidFill>
                  <a:srgbClr val="3C6CA8"/>
                </a:solidFill>
                <a:latin typeface="Paalalabas Wide"/>
              </a:rPr>
              <a:t>MEMBERSHIP Committee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02FE9FC-3F57-1110-9ECF-AE44D8653E2C}"/>
              </a:ext>
            </a:extLst>
          </p:cNvPr>
          <p:cNvSpPr/>
          <p:nvPr/>
        </p:nvSpPr>
        <p:spPr>
          <a:xfrm>
            <a:off x="329577" y="4254468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28E7259C-37A3-9069-E7FF-76428D86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7A0AF787-62C9-A04C-FCD5-FC958C3EA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CF541546-57EB-2C37-F8DC-FAAC3B620D4D}"/>
              </a:ext>
            </a:extLst>
          </p:cNvPr>
          <p:cNvSpPr txBox="1"/>
          <p:nvPr/>
        </p:nvSpPr>
        <p:spPr>
          <a:xfrm>
            <a:off x="329577" y="4503737"/>
            <a:ext cx="6376023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Monica Ly, </a:t>
            </a:r>
            <a:r>
              <a:rPr lang="en-US" sz="2800" dirty="0" err="1">
                <a:solidFill>
                  <a:srgbClr val="000000"/>
                </a:solidFill>
                <a:latin typeface="Open Sans Bold"/>
              </a:rPr>
              <a:t>Shiyuan</a:t>
            </a:r>
            <a:r>
              <a:rPr lang="en-US" sz="2800" dirty="0">
                <a:solidFill>
                  <a:srgbClr val="000000"/>
                </a:solidFill>
                <a:latin typeface="Open Sans Bold"/>
              </a:rPr>
              <a:t> Chen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Co-Chairs</a:t>
            </a: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799"/>
              </a:lnSpc>
            </a:pPr>
            <a:r>
              <a:rPr lang="en-US" sz="2800" dirty="0" err="1">
                <a:solidFill>
                  <a:srgbClr val="000000"/>
                </a:solidFill>
                <a:latin typeface="Open Sans Bold"/>
              </a:rPr>
              <a:t>Numfon</a:t>
            </a:r>
            <a:r>
              <a:rPr lang="en-US" sz="28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 Bold"/>
              </a:rPr>
              <a:t>Vilay</a:t>
            </a:r>
            <a:endParaRPr lang="en-US" sz="2800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Annie Lee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b="1" dirty="0">
                <a:solidFill>
                  <a:srgbClr val="000000"/>
                </a:solidFill>
                <a:latin typeface="Open Sans"/>
              </a:rPr>
              <a:t>Christine You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b="1" dirty="0">
                <a:solidFill>
                  <a:srgbClr val="000000"/>
                </a:solidFill>
                <a:latin typeface="Open Sans"/>
              </a:rPr>
              <a:t>Eileen Ng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endParaRPr lang="en-US" sz="2800" b="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r>
              <a:rPr lang="en-US" sz="2800" b="1" dirty="0">
                <a:solidFill>
                  <a:srgbClr val="000000"/>
                </a:solidFill>
                <a:latin typeface="Open Sans"/>
              </a:rPr>
              <a:t>Elizabeth Choi,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Porrselvi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A.P.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Advisors</a:t>
            </a: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91604ED0-AE7E-523A-0E92-9E8D2744C4A0}"/>
              </a:ext>
            </a:extLst>
          </p:cNvPr>
          <p:cNvSpPr txBox="1"/>
          <p:nvPr/>
        </p:nvSpPr>
        <p:spPr>
          <a:xfrm>
            <a:off x="7593923" y="1363902"/>
            <a:ext cx="10364500" cy="7415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ANA Membership 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Vetting new membership applications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Managing renewal and expirations of memberships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Maintaining the membership database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Improving current fee structure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Promote growth of our membership 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2024 INS Business Meeting/Social in New York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2024 ANA Election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Upcoming INS 2025 Business Meeting/Social in New Orleans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3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Catch </a:t>
            </a:r>
            <a:r>
              <a:rPr lang="en-US" sz="3375" dirty="0" err="1">
                <a:solidFill>
                  <a:srgbClr val="000000"/>
                </a:solidFill>
                <a:latin typeface="Open Sans"/>
              </a:rPr>
              <a:t>Shiyuan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4"/>
              </a:rPr>
              <a:t>here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with a video message to ANA! </a:t>
            </a:r>
          </a:p>
        </p:txBody>
      </p:sp>
    </p:spTree>
    <p:extLst>
      <p:ext uri="{BB962C8B-B14F-4D97-AF65-F5344CB8AC3E}">
        <p14:creationId xmlns:p14="http://schemas.microsoft.com/office/powerpoint/2010/main" val="241958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8B60C-CF75-F5EE-CCA0-B60DCC213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5A3068-4E49-E03E-1022-06C9572AE458}"/>
              </a:ext>
            </a:extLst>
          </p:cNvPr>
          <p:cNvGrpSpPr/>
          <p:nvPr/>
        </p:nvGrpSpPr>
        <p:grpSpPr>
          <a:xfrm>
            <a:off x="7091721" y="0"/>
            <a:ext cx="11196279" cy="10287000"/>
            <a:chOff x="0" y="0"/>
            <a:chExt cx="297449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9C97CCC-0277-B3DF-454E-9810E18BB6DA}"/>
                </a:ext>
              </a:extLst>
            </p:cNvPr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1F55970-E458-E923-264B-56C5698648A8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2147B15-D05B-74C0-7511-4979713E11C5}"/>
              </a:ext>
            </a:extLst>
          </p:cNvPr>
          <p:cNvSpPr txBox="1"/>
          <p:nvPr/>
        </p:nvSpPr>
        <p:spPr>
          <a:xfrm>
            <a:off x="147279" y="1825721"/>
            <a:ext cx="7091721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9369" dirty="0" err="1">
                <a:solidFill>
                  <a:srgbClr val="3C6CA8"/>
                </a:solidFill>
                <a:latin typeface="Paalalabas Wide"/>
              </a:rPr>
              <a:t>Opt</a:t>
            </a:r>
            <a:r>
              <a:rPr lang="en-US" sz="9369" dirty="0">
                <a:solidFill>
                  <a:srgbClr val="3C6CA8"/>
                </a:solidFill>
                <a:latin typeface="Paalalabas Wide"/>
              </a:rPr>
              <a:t> ad-hoc Committee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5F48446-E7A3-23CE-22D5-866B0E7D5653}"/>
              </a:ext>
            </a:extLst>
          </p:cNvPr>
          <p:cNvSpPr/>
          <p:nvPr/>
        </p:nvSpPr>
        <p:spPr>
          <a:xfrm>
            <a:off x="329577" y="4254468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5E58AE5E-C7CB-97AF-926D-0C8F7F66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E6F766EB-EA60-2BE9-D646-95FF79F2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9B4D6735-07EE-DE87-4D4D-C638D7735721}"/>
              </a:ext>
            </a:extLst>
          </p:cNvPr>
          <p:cNvSpPr txBox="1"/>
          <p:nvPr/>
        </p:nvSpPr>
        <p:spPr>
          <a:xfrm>
            <a:off x="329577" y="4503737"/>
            <a:ext cx="6376023" cy="3952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Kritika Nayar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Chair</a:t>
            </a: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Liz Choi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Iris Miao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b="1" dirty="0">
                <a:solidFill>
                  <a:srgbClr val="000000"/>
                </a:solidFill>
                <a:latin typeface="Open Sans"/>
              </a:rPr>
              <a:t>Palak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Lunia</a:t>
            </a:r>
            <a:endParaRPr lang="en-US" sz="2800" b="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AA7F9E9-6B3A-FE46-EC1E-4BB17DAFC8AF}"/>
              </a:ext>
            </a:extLst>
          </p:cNvPr>
          <p:cNvSpPr txBox="1"/>
          <p:nvPr/>
        </p:nvSpPr>
        <p:spPr>
          <a:xfrm>
            <a:off x="7593923" y="1363902"/>
            <a:ext cx="10364500" cy="7415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Manuscript submission 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A special issue on </a:t>
            </a:r>
            <a:r>
              <a:rPr lang="en-US" sz="3375" i="1" dirty="0">
                <a:solidFill>
                  <a:srgbClr val="000000"/>
                </a:solidFill>
                <a:latin typeface="Open Sans"/>
              </a:rPr>
              <a:t>Current Practices and Challenges in Providing Doctoral Training in Clinical Neuropsychology 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in</a:t>
            </a:r>
            <a:r>
              <a:rPr lang="en-US" sz="3375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Journal of Clinical and Experimental Neuropsychology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INS 2024 symposium presentation, titled, </a:t>
            </a:r>
            <a:r>
              <a:rPr lang="en-US" sz="3375" i="1" dirty="0">
                <a:solidFill>
                  <a:srgbClr val="000000"/>
                </a:solidFill>
                <a:latin typeface="Open Sans"/>
              </a:rPr>
              <a:t>“Asian Neuropsychologists: Global Insights on Training, Education, Barriers, and Future Directions”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AACN 2025 conference abstract submission, titled, </a:t>
            </a:r>
            <a:r>
              <a:rPr lang="en-US" sz="3375" i="1" dirty="0">
                <a:solidFill>
                  <a:srgbClr val="000000"/>
                </a:solidFill>
                <a:latin typeface="Open Sans"/>
              </a:rPr>
              <a:t>“Addressing Barriers for International Trainees in Neuropsychology Training: Insights for Equity and the AACN Relevance 2050 Initiative”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4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Catch Kritika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5"/>
              </a:rPr>
              <a:t>here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with a video message to ANA! </a:t>
            </a:r>
          </a:p>
        </p:txBody>
      </p:sp>
    </p:spTree>
    <p:extLst>
      <p:ext uri="{BB962C8B-B14F-4D97-AF65-F5344CB8AC3E}">
        <p14:creationId xmlns:p14="http://schemas.microsoft.com/office/powerpoint/2010/main" val="148358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4CA020-B21E-350E-8B42-43E45C807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22BE94-E592-6A41-9A15-9FB392343C4F}"/>
              </a:ext>
            </a:extLst>
          </p:cNvPr>
          <p:cNvGrpSpPr/>
          <p:nvPr/>
        </p:nvGrpSpPr>
        <p:grpSpPr>
          <a:xfrm>
            <a:off x="7091721" y="0"/>
            <a:ext cx="11196279" cy="10287000"/>
            <a:chOff x="0" y="0"/>
            <a:chExt cx="297449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0A75C36-AE46-EA22-E308-757E9CB878CD}"/>
                </a:ext>
              </a:extLst>
            </p:cNvPr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3669445-C1F5-39FC-C0A8-89F9A72EFD5F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4EDAF8E8-7D2F-68C9-9DEB-C024FF4E3E80}"/>
              </a:ext>
            </a:extLst>
          </p:cNvPr>
          <p:cNvSpPr txBox="1"/>
          <p:nvPr/>
        </p:nvSpPr>
        <p:spPr>
          <a:xfrm>
            <a:off x="71079" y="1825721"/>
            <a:ext cx="7091721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9369" dirty="0">
                <a:solidFill>
                  <a:srgbClr val="3C6CA8"/>
                </a:solidFill>
                <a:latin typeface="Paalalabas Wide"/>
              </a:rPr>
              <a:t>Research Committee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4F233BB-FCC0-94B6-56F3-211FFA8DB470}"/>
              </a:ext>
            </a:extLst>
          </p:cNvPr>
          <p:cNvSpPr/>
          <p:nvPr/>
        </p:nvSpPr>
        <p:spPr>
          <a:xfrm>
            <a:off x="329577" y="4254468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915BA028-4472-B978-0212-37F85F70EE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D92B0752-FB70-F1BA-A08A-0E728D34F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507C7516-6EC8-6D7C-BF7B-98AAE40EDA48}"/>
              </a:ext>
            </a:extLst>
          </p:cNvPr>
          <p:cNvSpPr txBox="1"/>
          <p:nvPr/>
        </p:nvSpPr>
        <p:spPr>
          <a:xfrm>
            <a:off x="329577" y="4503737"/>
            <a:ext cx="6376023" cy="502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Saranya Patel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Chair</a:t>
            </a: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Vaishali Phatak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Miranda Chang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b="1" dirty="0">
                <a:solidFill>
                  <a:srgbClr val="000000"/>
                </a:solidFill>
                <a:latin typeface="Open Sans"/>
              </a:rPr>
              <a:t>Maddy Pontius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b="1" dirty="0">
                <a:solidFill>
                  <a:srgbClr val="000000"/>
                </a:solidFill>
                <a:latin typeface="Open Sans"/>
              </a:rPr>
              <a:t>Kah Hui Yap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2F963D2-512B-1A41-106F-E31F428B509E}"/>
              </a:ext>
            </a:extLst>
          </p:cNvPr>
          <p:cNvSpPr txBox="1"/>
          <p:nvPr/>
        </p:nvSpPr>
        <p:spPr>
          <a:xfrm>
            <a:off x="7593923" y="2782958"/>
            <a:ext cx="10008277" cy="5234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1</a:t>
            </a:r>
            <a:r>
              <a:rPr lang="en-US" sz="3375" baseline="30000" dirty="0">
                <a:solidFill>
                  <a:srgbClr val="000000"/>
                </a:solidFill>
                <a:latin typeface="Open Sans"/>
              </a:rPr>
              <a:t>st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ANA Research Day was hosted on January 12th, 2024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See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4"/>
              </a:rPr>
              <a:t>here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if you missed it! 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Stay tuned for upcoming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Mentorship Office Hour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ANA Research Day 2025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Research Lab Directory 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Research Workshops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5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Catch Saranya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6"/>
              </a:rPr>
              <a:t>here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with a video message to ANA! </a:t>
            </a:r>
          </a:p>
        </p:txBody>
      </p:sp>
    </p:spTree>
    <p:extLst>
      <p:ext uri="{BB962C8B-B14F-4D97-AF65-F5344CB8AC3E}">
        <p14:creationId xmlns:p14="http://schemas.microsoft.com/office/powerpoint/2010/main" val="405302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C272F-05FB-EB27-70BE-67888E5F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C21D54-CED4-3959-29BE-5329C80E2D6C}"/>
              </a:ext>
            </a:extLst>
          </p:cNvPr>
          <p:cNvGrpSpPr/>
          <p:nvPr/>
        </p:nvGrpSpPr>
        <p:grpSpPr>
          <a:xfrm>
            <a:off x="7091721" y="0"/>
            <a:ext cx="11196279" cy="10287000"/>
            <a:chOff x="0" y="0"/>
            <a:chExt cx="297449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FCE3048-E428-7314-2F4F-0B3FDB975730}"/>
                </a:ext>
              </a:extLst>
            </p:cNvPr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2CB41E5-838A-25AE-B399-EE477B2565DD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1A677B6B-524A-17A3-4E45-0A93FCD8E978}"/>
              </a:ext>
            </a:extLst>
          </p:cNvPr>
          <p:cNvSpPr txBox="1"/>
          <p:nvPr/>
        </p:nvSpPr>
        <p:spPr>
          <a:xfrm>
            <a:off x="71079" y="1825721"/>
            <a:ext cx="7091721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9369" dirty="0">
                <a:solidFill>
                  <a:srgbClr val="3C6CA8"/>
                </a:solidFill>
                <a:latin typeface="Paalalabas Wide"/>
              </a:rPr>
              <a:t>Resource Committee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CDA58D4-CB78-C738-498C-04FC4068C29A}"/>
              </a:ext>
            </a:extLst>
          </p:cNvPr>
          <p:cNvSpPr/>
          <p:nvPr/>
        </p:nvSpPr>
        <p:spPr>
          <a:xfrm>
            <a:off x="329577" y="4254468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7C9FAE5D-F27A-5A05-1E1F-D81461F648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AA4A3B68-8302-9D35-5CC5-494F1E5D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97D91E4-8771-E1F1-B813-2830A07E882B}"/>
              </a:ext>
            </a:extLst>
          </p:cNvPr>
          <p:cNvSpPr txBox="1"/>
          <p:nvPr/>
        </p:nvSpPr>
        <p:spPr>
          <a:xfrm>
            <a:off x="7593923" y="2782958"/>
            <a:ext cx="10008277" cy="5953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• Special Interest Groups (SIGs)</a:t>
            </a:r>
          </a:p>
          <a:p>
            <a:pPr>
              <a:lnSpc>
                <a:spcPts val="4200"/>
              </a:lnSpc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     Chinese </a:t>
            </a:r>
          </a:p>
          <a:p>
            <a:pPr>
              <a:lnSpc>
                <a:spcPts val="4200"/>
              </a:lnSpc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     Filipino </a:t>
            </a:r>
          </a:p>
          <a:p>
            <a:pPr>
              <a:lnSpc>
                <a:spcPts val="4200"/>
              </a:lnSpc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     Japanese  </a:t>
            </a:r>
          </a:p>
          <a:p>
            <a:pPr>
              <a:lnSpc>
                <a:spcPts val="4200"/>
              </a:lnSpc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     Korean</a:t>
            </a:r>
          </a:p>
          <a:p>
            <a:pPr>
              <a:lnSpc>
                <a:spcPts val="4200"/>
              </a:lnSpc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     South Asian</a:t>
            </a:r>
          </a:p>
          <a:p>
            <a:pPr>
              <a:lnSpc>
                <a:spcPts val="4200"/>
              </a:lnSpc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     Vietnamese 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Stay tuned as we continue building our resource center on the ANA website!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09591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853643-65EC-BF14-6425-00C431DF4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84079A9-8C37-8C3D-0911-AACBE280B281}"/>
              </a:ext>
            </a:extLst>
          </p:cNvPr>
          <p:cNvGrpSpPr/>
          <p:nvPr/>
        </p:nvGrpSpPr>
        <p:grpSpPr>
          <a:xfrm>
            <a:off x="7091721" y="0"/>
            <a:ext cx="11196279" cy="10287000"/>
            <a:chOff x="0" y="0"/>
            <a:chExt cx="297449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CF9AE8B-B9F4-AB80-FB43-17CAA2113586}"/>
                </a:ext>
              </a:extLst>
            </p:cNvPr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7AF8054-CFD2-0FCD-9D1B-E61FA164537E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353B08A5-22E3-B58A-2EBC-E403A4D84772}"/>
              </a:ext>
            </a:extLst>
          </p:cNvPr>
          <p:cNvSpPr txBox="1"/>
          <p:nvPr/>
        </p:nvSpPr>
        <p:spPr>
          <a:xfrm>
            <a:off x="71079" y="1825721"/>
            <a:ext cx="7091721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9369">
                <a:solidFill>
                  <a:srgbClr val="3C6CA8"/>
                </a:solidFill>
                <a:latin typeface="Paalalabas Wide"/>
              </a:rPr>
              <a:t>Trainee </a:t>
            </a:r>
            <a:r>
              <a:rPr lang="en-US" sz="9369" dirty="0">
                <a:solidFill>
                  <a:srgbClr val="3C6CA8"/>
                </a:solidFill>
                <a:latin typeface="Paalalabas Wide"/>
              </a:rPr>
              <a:t>Committee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006A5BB-F4E7-24B4-9B8D-6CD136E01677}"/>
              </a:ext>
            </a:extLst>
          </p:cNvPr>
          <p:cNvSpPr/>
          <p:nvPr/>
        </p:nvSpPr>
        <p:spPr>
          <a:xfrm>
            <a:off x="329577" y="4254468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99ED31D7-09EF-0608-73DD-1EDD49543A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588D728F-0B8A-214A-9B3F-7903B09A4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CACFF98F-23DA-4795-4DCD-1B043E305EF4}"/>
              </a:ext>
            </a:extLst>
          </p:cNvPr>
          <p:cNvSpPr txBox="1"/>
          <p:nvPr/>
        </p:nvSpPr>
        <p:spPr>
          <a:xfrm>
            <a:off x="7924746" y="1028700"/>
            <a:ext cx="10008277" cy="8517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First ever Student Committee Chair Elect general election, with nominations and voting open to all student members!</a:t>
            </a: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Laurie Chin will be serving as the Chair for February 2025-2026</a:t>
            </a: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Charlie Su was elected as Chair Elect and will serve as the Chair for February 2026-2028</a:t>
            </a: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Alison Chung, Annie Lee, Lyla Wadia, Le Zheng, &amp; </a:t>
            </a:r>
            <a:r>
              <a:rPr lang="en-US" sz="3600" spc="75" dirty="0" err="1">
                <a:solidFill>
                  <a:srgbClr val="000000"/>
                </a:solidFill>
                <a:latin typeface="Open Sans"/>
              </a:rPr>
              <a:t>Numfon</a:t>
            </a: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spc="75" dirty="0" err="1">
                <a:solidFill>
                  <a:srgbClr val="000000"/>
                </a:solidFill>
                <a:latin typeface="Open Sans"/>
              </a:rPr>
              <a:t>Vilay</a:t>
            </a: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 will also be serving on the SC this upcoming year</a:t>
            </a: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Goals for next year include supporting trainee members with internship and postdoc applications, EPPP preparation, and research opportunities</a:t>
            </a: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7447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B28795-0AAC-26C1-6492-574FB97A6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1FAF0E5-3C04-607F-5400-2BB9ADF92141}"/>
              </a:ext>
            </a:extLst>
          </p:cNvPr>
          <p:cNvGrpSpPr/>
          <p:nvPr/>
        </p:nvGrpSpPr>
        <p:grpSpPr>
          <a:xfrm>
            <a:off x="7091721" y="0"/>
            <a:ext cx="11196279" cy="10287000"/>
            <a:chOff x="0" y="0"/>
            <a:chExt cx="297449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A51C177-D119-E1CF-F21B-C1BCC42E154D}"/>
                </a:ext>
              </a:extLst>
            </p:cNvPr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0CE866-7486-02C4-101D-E6B4F93B69C6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ECF63E9-BF54-1296-E0CA-358856328ACA}"/>
              </a:ext>
            </a:extLst>
          </p:cNvPr>
          <p:cNvSpPr txBox="1"/>
          <p:nvPr/>
        </p:nvSpPr>
        <p:spPr>
          <a:xfrm>
            <a:off x="71080" y="1825721"/>
            <a:ext cx="7320320" cy="4660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7500" dirty="0">
                <a:solidFill>
                  <a:srgbClr val="3C6CA8"/>
                </a:solidFill>
                <a:latin typeface="Paalalabas Wide"/>
              </a:rPr>
              <a:t>Inter-Committee</a:t>
            </a:r>
          </a:p>
          <a:p>
            <a:pPr>
              <a:lnSpc>
                <a:spcPts val="9369"/>
              </a:lnSpc>
            </a:pPr>
            <a:r>
              <a:rPr lang="en-US" sz="7500" dirty="0">
                <a:solidFill>
                  <a:srgbClr val="3C6CA8"/>
                </a:solidFill>
                <a:latin typeface="Paalalabas Wide"/>
              </a:rPr>
              <a:t>Collaboration PROJECTS</a:t>
            </a:r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6632149B-8BA5-2D21-5AA2-8FE2FED04B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AA3EE6FB-09AF-9A11-DEC6-EFC3B98D5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EAA309C-6F77-E29D-A502-9A120988BBAB}"/>
              </a:ext>
            </a:extLst>
          </p:cNvPr>
          <p:cNvSpPr txBox="1"/>
          <p:nvPr/>
        </p:nvSpPr>
        <p:spPr>
          <a:xfrm>
            <a:off x="7593923" y="2782958"/>
            <a:ext cx="10008277" cy="874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4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1E441A78-D00A-0F3A-3B9A-552478C7B419}"/>
              </a:ext>
            </a:extLst>
          </p:cNvPr>
          <p:cNvSpPr txBox="1"/>
          <p:nvPr/>
        </p:nvSpPr>
        <p:spPr>
          <a:xfrm>
            <a:off x="7593923" y="2782958"/>
            <a:ext cx="10008277" cy="874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7D916-B976-4FD0-A7B4-0D4A8F9E5856}"/>
              </a:ext>
            </a:extLst>
          </p:cNvPr>
          <p:cNvSpPr txBox="1"/>
          <p:nvPr/>
        </p:nvSpPr>
        <p:spPr>
          <a:xfrm>
            <a:off x="7593923" y="2782958"/>
            <a:ext cx="10008277" cy="379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Mentorship Office Hours</a:t>
            </a: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600" spc="75" dirty="0">
                <a:solidFill>
                  <a:srgbClr val="000000"/>
                </a:solidFill>
                <a:latin typeface="Open Sans"/>
              </a:rPr>
              <a:t>Collaboration between research and education committees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ANA Licensure Project 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Multi-committee collaboration led by Christina Wong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31336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033953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598960" y="-3626454"/>
            <a:ext cx="14867576" cy="18026702"/>
            <a:chOff x="-11430" y="-43180"/>
            <a:chExt cx="4028440" cy="4884420"/>
          </a:xfrm>
        </p:grpSpPr>
        <p:sp>
          <p:nvSpPr>
            <p:cNvPr id="4" name="Freeform 4"/>
            <p:cNvSpPr/>
            <p:nvPr/>
          </p:nvSpPr>
          <p:spPr>
            <a:xfrm>
              <a:off x="-11430" y="-43180"/>
              <a:ext cx="4028440" cy="4884420"/>
            </a:xfrm>
            <a:custGeom>
              <a:avLst/>
              <a:gdLst/>
              <a:ahLst/>
              <a:cxnLst/>
              <a:rect l="l" t="t" r="r" b="b"/>
              <a:pathLst>
                <a:path w="4028440" h="4884420">
                  <a:moveTo>
                    <a:pt x="2239010" y="48260"/>
                  </a:moveTo>
                  <a:cubicBezTo>
                    <a:pt x="2241550" y="48260"/>
                    <a:pt x="2242820" y="48260"/>
                    <a:pt x="2245360" y="46990"/>
                  </a:cubicBezTo>
                  <a:cubicBezTo>
                    <a:pt x="2651760" y="0"/>
                    <a:pt x="2940050" y="330200"/>
                    <a:pt x="2861310" y="721360"/>
                  </a:cubicBezTo>
                  <a:cubicBezTo>
                    <a:pt x="2804160" y="1005840"/>
                    <a:pt x="2641600" y="1261110"/>
                    <a:pt x="2851150" y="1526540"/>
                  </a:cubicBezTo>
                  <a:cubicBezTo>
                    <a:pt x="2945130" y="1644650"/>
                    <a:pt x="3068320" y="1734820"/>
                    <a:pt x="3171190" y="1846580"/>
                  </a:cubicBezTo>
                  <a:cubicBezTo>
                    <a:pt x="3451860" y="2150110"/>
                    <a:pt x="3256280" y="2495550"/>
                    <a:pt x="3365500" y="2847340"/>
                  </a:cubicBezTo>
                  <a:cubicBezTo>
                    <a:pt x="3388360" y="2919730"/>
                    <a:pt x="3432810" y="2981960"/>
                    <a:pt x="3482340" y="3040380"/>
                  </a:cubicBezTo>
                  <a:cubicBezTo>
                    <a:pt x="3643630" y="3229610"/>
                    <a:pt x="3854450" y="3376930"/>
                    <a:pt x="3940810" y="3619500"/>
                  </a:cubicBezTo>
                  <a:cubicBezTo>
                    <a:pt x="4028440" y="3864610"/>
                    <a:pt x="3999230" y="4146550"/>
                    <a:pt x="3870960" y="4372610"/>
                  </a:cubicBezTo>
                  <a:cubicBezTo>
                    <a:pt x="3639820" y="4780280"/>
                    <a:pt x="3139440" y="4884420"/>
                    <a:pt x="2705100" y="4829810"/>
                  </a:cubicBezTo>
                  <a:cubicBezTo>
                    <a:pt x="2311400" y="4779010"/>
                    <a:pt x="1991360" y="4625340"/>
                    <a:pt x="1700530" y="4354830"/>
                  </a:cubicBezTo>
                  <a:cubicBezTo>
                    <a:pt x="1619250" y="4278630"/>
                    <a:pt x="1539240" y="4164330"/>
                    <a:pt x="1436370" y="4119880"/>
                  </a:cubicBezTo>
                  <a:cubicBezTo>
                    <a:pt x="1310640" y="4065270"/>
                    <a:pt x="1193800" y="4138930"/>
                    <a:pt x="1079500" y="4188460"/>
                  </a:cubicBezTo>
                  <a:cubicBezTo>
                    <a:pt x="429260" y="4470400"/>
                    <a:pt x="302260" y="3540760"/>
                    <a:pt x="372110" y="3115310"/>
                  </a:cubicBezTo>
                  <a:cubicBezTo>
                    <a:pt x="424180" y="2796540"/>
                    <a:pt x="398780" y="2505710"/>
                    <a:pt x="274320" y="2204720"/>
                  </a:cubicBezTo>
                  <a:cubicBezTo>
                    <a:pt x="170180" y="1944370"/>
                    <a:pt x="0" y="1676400"/>
                    <a:pt x="11430" y="1386840"/>
                  </a:cubicBezTo>
                  <a:cubicBezTo>
                    <a:pt x="21590" y="1145540"/>
                    <a:pt x="134620" y="905510"/>
                    <a:pt x="359410" y="796290"/>
                  </a:cubicBezTo>
                  <a:cubicBezTo>
                    <a:pt x="548640" y="703580"/>
                    <a:pt x="753110" y="722630"/>
                    <a:pt x="932180" y="824230"/>
                  </a:cubicBezTo>
                  <a:cubicBezTo>
                    <a:pt x="1029970" y="878840"/>
                    <a:pt x="1130300" y="941070"/>
                    <a:pt x="1242060" y="942340"/>
                  </a:cubicBezTo>
                  <a:cubicBezTo>
                    <a:pt x="1510030" y="946150"/>
                    <a:pt x="1637030" y="654050"/>
                    <a:pt x="1748790" y="458470"/>
                  </a:cubicBezTo>
                  <a:cubicBezTo>
                    <a:pt x="1861820" y="261620"/>
                    <a:pt x="1997710" y="80010"/>
                    <a:pt x="2239010" y="48260"/>
                  </a:cubicBezTo>
                  <a:close/>
                </a:path>
              </a:pathLst>
            </a:custGeom>
            <a:solidFill>
              <a:srgbClr val="3C6CA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587" y="353925"/>
            <a:ext cx="4425244" cy="122064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3888086"/>
            <a:ext cx="7570260" cy="244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9369">
                <a:solidFill>
                  <a:srgbClr val="3C6CA8"/>
                </a:solidFill>
                <a:latin typeface="Paalalabas Wide"/>
              </a:rPr>
              <a:t>Presidential Address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10EC32-D996-475A-7BF1-34C889DF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-35472"/>
            <a:ext cx="5791200" cy="76238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2B818D81-3E79-EBDA-E05E-43D62CE1ABE2}"/>
              </a:ext>
            </a:extLst>
          </p:cNvPr>
          <p:cNvGrpSpPr>
            <a:grpSpLocks noChangeAspect="1"/>
          </p:cNvGrpSpPr>
          <p:nvPr/>
        </p:nvGrpSpPr>
        <p:grpSpPr>
          <a:xfrm>
            <a:off x="13978489" y="3289677"/>
            <a:ext cx="6290711" cy="6997323"/>
            <a:chOff x="687070" y="247650"/>
            <a:chExt cx="11148060" cy="12400280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15421E8-38E2-9CED-798C-C9FDC225B689}"/>
                </a:ext>
              </a:extLst>
            </p:cNvPr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5"/>
              <a:stretch>
                <a:fillRect l="-15257" t="-2044" r="-1957" b="204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0C222-1BE3-B1CF-ABF7-B5AB6C4A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35545"/>
            <a:ext cx="16916400" cy="84159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761531D-1BAD-5B86-A351-037CD418C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4" y="397638"/>
            <a:ext cx="16770652" cy="94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900" y="0"/>
            <a:ext cx="12236187" cy="10287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51805" y="2759826"/>
            <a:ext cx="12236190" cy="752653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094769" y="-49697"/>
            <a:ext cx="10286999" cy="10385105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552A5-D464-847C-A159-93A3A1CF72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306"/>
          <a:stretch/>
        </p:blipFill>
        <p:spPr>
          <a:xfrm>
            <a:off x="685800" y="685800"/>
            <a:ext cx="169164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5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3547F-B726-11F1-C83A-3B410B42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EF2534-A4AD-4A08-7E84-35603E6D7FED}"/>
              </a:ext>
            </a:extLst>
          </p:cNvPr>
          <p:cNvGrpSpPr/>
          <p:nvPr/>
        </p:nvGrpSpPr>
        <p:grpSpPr>
          <a:xfrm>
            <a:off x="6994221" y="0"/>
            <a:ext cx="11293779" cy="10287000"/>
            <a:chOff x="0" y="0"/>
            <a:chExt cx="297449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602B1C-6F83-5D70-E712-025DB7C1C5B6}"/>
                </a:ext>
              </a:extLst>
            </p:cNvPr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5BCDAA6-5361-AA93-F347-37A32A22DC19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9530329-6A07-1C4D-BCF2-F0B3F3BCA448}"/>
              </a:ext>
            </a:extLst>
          </p:cNvPr>
          <p:cNvSpPr txBox="1"/>
          <p:nvPr/>
        </p:nvSpPr>
        <p:spPr>
          <a:xfrm>
            <a:off x="223479" y="1825721"/>
            <a:ext cx="6770742" cy="242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9369" dirty="0">
                <a:solidFill>
                  <a:srgbClr val="3C6CA8"/>
                </a:solidFill>
                <a:latin typeface="Paalalabas Wide"/>
              </a:rPr>
              <a:t>ADVOCACY Committee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40AA5BB-08E3-DC90-BA6D-A11D1513A323}"/>
              </a:ext>
            </a:extLst>
          </p:cNvPr>
          <p:cNvSpPr/>
          <p:nvPr/>
        </p:nvSpPr>
        <p:spPr>
          <a:xfrm>
            <a:off x="329577" y="4254468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EFEC9BB4-180D-B246-4E26-7F07874F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2B7F1F64-E97F-9CB0-8A5A-4D86ECECC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567E4043-5686-07AD-ACE4-053D5C6AE1E4}"/>
              </a:ext>
            </a:extLst>
          </p:cNvPr>
          <p:cNvSpPr txBox="1"/>
          <p:nvPr/>
        </p:nvSpPr>
        <p:spPr>
          <a:xfrm>
            <a:off x="329577" y="4708583"/>
            <a:ext cx="6376023" cy="5748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Julia Chen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Chair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Ananya Ruth Samuel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Sofia </a:t>
            </a:r>
            <a:r>
              <a:rPr lang="en-US" sz="2799" dirty="0" err="1">
                <a:solidFill>
                  <a:srgbClr val="000000"/>
                </a:solidFill>
                <a:latin typeface="Open Sans Bold"/>
              </a:rPr>
              <a:t>Lesica</a:t>
            </a:r>
            <a:endParaRPr lang="en-US" sz="2799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799" b="1" dirty="0">
                <a:solidFill>
                  <a:srgbClr val="000000"/>
                </a:solidFill>
                <a:latin typeface="Open Sans"/>
              </a:rPr>
              <a:t>Jay Patel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799" b="1" dirty="0">
                <a:solidFill>
                  <a:srgbClr val="000000"/>
                </a:solidFill>
                <a:latin typeface="Open Sans"/>
              </a:rPr>
              <a:t>Aya Haneda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799" b="1" dirty="0">
                <a:solidFill>
                  <a:srgbClr val="000000"/>
                </a:solidFill>
                <a:latin typeface="Open Sans"/>
              </a:rPr>
              <a:t>Alison Chung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CDE6665E-1364-78DA-3866-FC0E2A49083F}"/>
              </a:ext>
            </a:extLst>
          </p:cNvPr>
          <p:cNvSpPr txBox="1"/>
          <p:nvPr/>
        </p:nvSpPr>
        <p:spPr>
          <a:xfrm>
            <a:off x="7652871" y="1825721"/>
            <a:ext cx="9825979" cy="6543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Dissemination of Advocacy Resources and Opportunities 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Bimonthly Equity and Advocacy Bulletins, see past issues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3"/>
              </a:rPr>
              <a:t>here</a:t>
            </a: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Letter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4"/>
              </a:rPr>
              <a:t>template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titled “Statement on protecting and promoting equitable clinical training and treatment standards” to encourage engagement in advocacy around policy that could put training relevant to cultural competence at risk. 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Disseminated resources to membership post-election 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5937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2A193F-5710-F667-5848-AE836B1A5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5B056B-A6B5-1876-C162-8959F61E1557}"/>
              </a:ext>
            </a:extLst>
          </p:cNvPr>
          <p:cNvGrpSpPr/>
          <p:nvPr/>
        </p:nvGrpSpPr>
        <p:grpSpPr>
          <a:xfrm>
            <a:off x="6994221" y="0"/>
            <a:ext cx="11293779" cy="10287000"/>
            <a:chOff x="0" y="0"/>
            <a:chExt cx="297449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3F58B08-2DF0-68E6-CA77-007B6C58CB72}"/>
                </a:ext>
              </a:extLst>
            </p:cNvPr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C8EC34A-3E32-6CCA-436D-100F80FD30F2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F4F548BF-AB56-D55E-4948-63AA85CE3B6F}"/>
              </a:ext>
            </a:extLst>
          </p:cNvPr>
          <p:cNvSpPr txBox="1"/>
          <p:nvPr/>
        </p:nvSpPr>
        <p:spPr>
          <a:xfrm>
            <a:off x="223479" y="1825721"/>
            <a:ext cx="6770742" cy="242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9369" dirty="0">
                <a:solidFill>
                  <a:srgbClr val="3C6CA8"/>
                </a:solidFill>
                <a:latin typeface="Paalalabas Wide"/>
              </a:rPr>
              <a:t>ADVOCACY Committee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E821512-653C-84F6-1AE6-556289B53970}"/>
              </a:ext>
            </a:extLst>
          </p:cNvPr>
          <p:cNvSpPr/>
          <p:nvPr/>
        </p:nvSpPr>
        <p:spPr>
          <a:xfrm>
            <a:off x="329577" y="4254468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010A6358-9CEA-F7EC-1C6A-980311871F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428B1887-B603-8714-6DD4-30645CA5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40054561-59E2-A0D7-C599-62EA6A5662DC}"/>
              </a:ext>
            </a:extLst>
          </p:cNvPr>
          <p:cNvSpPr txBox="1"/>
          <p:nvPr/>
        </p:nvSpPr>
        <p:spPr>
          <a:xfrm>
            <a:off x="7700021" y="1249530"/>
            <a:ext cx="9825979" cy="8287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Research Dissemination </a:t>
            </a:r>
          </a:p>
          <a:p>
            <a:pPr lvl="1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Nguyen-Martinez AL, Miao I, </a:t>
            </a:r>
            <a:r>
              <a:rPr lang="en-US" sz="3375" dirty="0" err="1">
                <a:solidFill>
                  <a:srgbClr val="000000"/>
                </a:solidFill>
                <a:latin typeface="Open Sans"/>
              </a:rPr>
              <a:t>Lesica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S, Patel J, Tan A, Samuel AR, Do C, </a:t>
            </a:r>
            <a:r>
              <a:rPr lang="en-US" sz="3375" dirty="0" err="1">
                <a:solidFill>
                  <a:srgbClr val="000000"/>
                </a:solidFill>
                <a:latin typeface="Open Sans"/>
              </a:rPr>
              <a:t>Hutaff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-Lee C, Chen J. Asian neuropsychologists: Current state, gaps, barriers, and future directions. Clin </a:t>
            </a:r>
            <a:r>
              <a:rPr lang="en-US" sz="3375" dirty="0" err="1">
                <a:solidFill>
                  <a:srgbClr val="000000"/>
                </a:solidFill>
                <a:latin typeface="Open Sans"/>
              </a:rPr>
              <a:t>Neuropsychol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. 2024 Dec 13:1-29. </a:t>
            </a:r>
            <a:r>
              <a:rPr lang="en-US" sz="3375" dirty="0" err="1">
                <a:solidFill>
                  <a:srgbClr val="000000"/>
                </a:solidFill>
                <a:latin typeface="Open Sans"/>
              </a:rPr>
              <a:t>doi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: 10.1080/13854046.2024.2438306.</a:t>
            </a:r>
          </a:p>
          <a:p>
            <a:pPr lvl="1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AACN 2024 presentation, titled, Co-Creating Culturally Responsive Supervisory Spaces in Neuropsychology: Webinar Series Participant Demographics and Experiences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Collaborations with sister organizations (</a:t>
            </a:r>
            <a:r>
              <a:rPr lang="en-US" sz="3375" dirty="0" err="1">
                <a:solidFill>
                  <a:srgbClr val="000000"/>
                </a:solidFill>
                <a:latin typeface="Open Sans"/>
              </a:rPr>
              <a:t>e,g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., QNS, WIN) and other ANA committees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Stay tuned for resources on local advocacy and more inter-organization collaboration projects!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Catch Julia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3"/>
              </a:rPr>
              <a:t>here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with a video message to ANA! </a:t>
            </a:r>
          </a:p>
        </p:txBody>
      </p:sp>
    </p:spTree>
    <p:extLst>
      <p:ext uri="{BB962C8B-B14F-4D97-AF65-F5344CB8AC3E}">
        <p14:creationId xmlns:p14="http://schemas.microsoft.com/office/powerpoint/2010/main" val="322598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94221" y="0"/>
            <a:ext cx="11293779" cy="10287000"/>
            <a:chOff x="0" y="0"/>
            <a:chExt cx="29744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3479" y="1825721"/>
            <a:ext cx="6770742" cy="242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9369" dirty="0">
                <a:solidFill>
                  <a:srgbClr val="3C6CA8"/>
                </a:solidFill>
                <a:latin typeface="Paalalabas Wide"/>
              </a:rPr>
              <a:t>Education Committee</a:t>
            </a:r>
          </a:p>
        </p:txBody>
      </p:sp>
      <p:sp>
        <p:nvSpPr>
          <p:cNvPr id="6" name="AutoShape 6"/>
          <p:cNvSpPr/>
          <p:nvPr/>
        </p:nvSpPr>
        <p:spPr>
          <a:xfrm>
            <a:off x="329577" y="4254468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44C7C579-FC13-52F9-9371-9154C53D5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3157E234-985E-4145-BF21-A6A7664113CC}"/>
              </a:ext>
            </a:extLst>
          </p:cNvPr>
          <p:cNvSpPr txBox="1"/>
          <p:nvPr/>
        </p:nvSpPr>
        <p:spPr>
          <a:xfrm>
            <a:off x="329577" y="4708583"/>
            <a:ext cx="6376023" cy="5029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CJ Lee</a:t>
            </a:r>
            <a:endParaRPr lang="en-US" sz="27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Chair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Brian Mizuki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Winnie Ng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799" b="1" dirty="0">
                <a:solidFill>
                  <a:srgbClr val="000000"/>
                </a:solidFill>
                <a:latin typeface="Open Sans"/>
              </a:rPr>
              <a:t>Jerrold Yeo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 Bold"/>
              </a:rPr>
              <a:t>Angeles Cheung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Advisor</a:t>
            </a:r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000000"/>
                </a:solidFill>
                <a:latin typeface="Open Sans"/>
              </a:rPr>
              <a:t>CE Subcommittee 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A1BBB913-14DF-EA12-1CB0-D7E1260EDC91}"/>
              </a:ext>
            </a:extLst>
          </p:cNvPr>
          <p:cNvSpPr txBox="1"/>
          <p:nvPr/>
        </p:nvSpPr>
        <p:spPr>
          <a:xfrm>
            <a:off x="7700021" y="1249530"/>
            <a:ext cx="9825979" cy="6979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APA CE Application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Application submitted for ANA to become APA-approved CE sponsors!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Ongoing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3"/>
              </a:rPr>
              <a:t>Mentorship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Program 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  <a:hlinkClick r:id="rId4"/>
              </a:rPr>
              <a:t>Webinar Series</a:t>
            </a: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Collaboration with Neuropsychology Workforce Development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Roll out of Office Hours collaboration with Research Committee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337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3375" dirty="0">
                <a:solidFill>
                  <a:srgbClr val="000000"/>
                </a:solidFill>
                <a:latin typeface="Open Sans"/>
              </a:rPr>
              <a:t>Catch CJ </a:t>
            </a:r>
            <a:r>
              <a:rPr lang="en-US" sz="3375" dirty="0">
                <a:solidFill>
                  <a:srgbClr val="000000"/>
                </a:solidFill>
                <a:latin typeface="Open Sans"/>
                <a:hlinkClick r:id="rId5"/>
              </a:rPr>
              <a:t>here</a:t>
            </a:r>
            <a:r>
              <a:rPr lang="en-US" sz="3375" dirty="0">
                <a:solidFill>
                  <a:srgbClr val="000000"/>
                </a:solidFill>
                <a:latin typeface="Open Sans"/>
              </a:rPr>
              <a:t> with a video message to ANA!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343BFC-8E12-BDD6-6EDA-C78A70428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13B438F-C955-20A6-17EA-E7DA53F7F104}"/>
              </a:ext>
            </a:extLst>
          </p:cNvPr>
          <p:cNvGrpSpPr/>
          <p:nvPr/>
        </p:nvGrpSpPr>
        <p:grpSpPr>
          <a:xfrm>
            <a:off x="6994221" y="0"/>
            <a:ext cx="11293779" cy="10287000"/>
            <a:chOff x="0" y="0"/>
            <a:chExt cx="297449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78FCFBD-54E1-FF4C-AB9D-2EE07599790E}"/>
                </a:ext>
              </a:extLst>
            </p:cNvPr>
            <p:cNvSpPr/>
            <p:nvPr/>
          </p:nvSpPr>
          <p:spPr>
            <a:xfrm>
              <a:off x="0" y="0"/>
              <a:ext cx="2974493" cy="2709333"/>
            </a:xfrm>
            <a:custGeom>
              <a:avLst/>
              <a:gdLst/>
              <a:ahLst/>
              <a:cxnLst/>
              <a:rect l="l" t="t" r="r" b="b"/>
              <a:pathLst>
                <a:path w="2974493" h="2709333">
                  <a:moveTo>
                    <a:pt x="0" y="0"/>
                  </a:moveTo>
                  <a:lnTo>
                    <a:pt x="2974493" y="0"/>
                  </a:lnTo>
                  <a:lnTo>
                    <a:pt x="29744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MY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3A6304-FAED-A2B0-D548-6E1117F551D0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AC5D14F7-8BC3-C91B-B141-59DDB01FE263}"/>
              </a:ext>
            </a:extLst>
          </p:cNvPr>
          <p:cNvSpPr txBox="1"/>
          <p:nvPr/>
        </p:nvSpPr>
        <p:spPr>
          <a:xfrm>
            <a:off x="223479" y="1825721"/>
            <a:ext cx="6770742" cy="219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9"/>
              </a:lnSpc>
            </a:pPr>
            <a:r>
              <a:rPr lang="en-US" sz="4800" dirty="0">
                <a:solidFill>
                  <a:srgbClr val="3C6CA8"/>
                </a:solidFill>
                <a:latin typeface="Paalalabas Wide"/>
              </a:rPr>
              <a:t>International liaison ad-hoc Committee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E37D4E1-E17A-BA71-C238-C98C5833D0EB}"/>
              </a:ext>
            </a:extLst>
          </p:cNvPr>
          <p:cNvSpPr/>
          <p:nvPr/>
        </p:nvSpPr>
        <p:spPr>
          <a:xfrm>
            <a:off x="223479" y="6647554"/>
            <a:ext cx="1398246" cy="0"/>
          </a:xfrm>
          <a:prstGeom prst="line">
            <a:avLst/>
          </a:prstGeom>
          <a:ln w="19050" cap="flat">
            <a:solidFill>
              <a:srgbClr val="5EB0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16DBD016-5733-6C1C-2224-84F8BD161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3479" y="168954"/>
            <a:ext cx="4425244" cy="122064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F702B2CA-1FF4-1DDC-2E83-F062B773E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BC3E19C2-4520-D56C-58B2-A39078D8C53D}"/>
              </a:ext>
            </a:extLst>
          </p:cNvPr>
          <p:cNvSpPr txBox="1"/>
          <p:nvPr/>
        </p:nvSpPr>
        <p:spPr>
          <a:xfrm>
            <a:off x="309099" y="4461230"/>
            <a:ext cx="6376023" cy="5389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Vigneswaran V, </a:t>
            </a:r>
            <a:r>
              <a:rPr lang="en-US" sz="2800" dirty="0" err="1">
                <a:solidFill>
                  <a:srgbClr val="000000"/>
                </a:solidFill>
                <a:latin typeface="Open Sans Bold"/>
              </a:rPr>
              <a:t>Porrselvi</a:t>
            </a:r>
            <a:r>
              <a:rPr lang="en-US" sz="2800" dirty="0">
                <a:solidFill>
                  <a:srgbClr val="000000"/>
                </a:solidFill>
                <a:latin typeface="Open Sans Bold"/>
              </a:rPr>
              <a:t> A.P., Maiko Sakamoto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Co-Chairs</a:t>
            </a: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Saranya Patel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Elizabeth Choi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b="1" dirty="0">
                <a:solidFill>
                  <a:srgbClr val="000000"/>
                </a:solidFill>
                <a:latin typeface="Open Sans"/>
              </a:rPr>
              <a:t>Christy Hom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r>
              <a:rPr lang="en-US" sz="2800" b="1" dirty="0">
                <a:solidFill>
                  <a:srgbClr val="000000"/>
                </a:solidFill>
                <a:latin typeface="Open Sans"/>
              </a:rPr>
              <a:t>Daryl Fuji</a:t>
            </a:r>
          </a:p>
          <a:p>
            <a:pPr>
              <a:lnSpc>
                <a:spcPts val="279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Committee Member</a:t>
            </a:r>
          </a:p>
          <a:p>
            <a:pPr>
              <a:lnSpc>
                <a:spcPts val="2799"/>
              </a:lnSpc>
            </a:pPr>
            <a:endParaRPr lang="en-US" sz="2800" b="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643E0-0B79-F2E7-2CA6-47D5CF63A4D2}"/>
              </a:ext>
            </a:extLst>
          </p:cNvPr>
          <p:cNvSpPr txBox="1"/>
          <p:nvPr/>
        </p:nvSpPr>
        <p:spPr>
          <a:xfrm>
            <a:off x="7404588" y="951026"/>
            <a:ext cx="10396845" cy="832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 the 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 International Liaison Task Force Survey on Clinical Neuropsychology in Asia</a:t>
            </a:r>
            <a:endParaRPr lang="en-US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Involving 21 countries of 37 contacted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Currently in the process of finalizing the survey analysis and results, manuscript in draft.</a:t>
            </a:r>
          </a:p>
          <a:p>
            <a:pPr marL="457200" indent="-457200">
              <a:lnSpc>
                <a:spcPts val="337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of the limited but existing guidelines for the practice of neuropsychology in a few participating countries. 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2800" dirty="0">
              <a:solidFill>
                <a:srgbClr val="222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280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 2024 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Asian Neuropsychologists: Global Insights on Training, Education, Barriers, and Future Directions symposium presentation titled: Clinical Neuropsychology in Asia: Variability in Training Models, Barriers, and the Need for Standardization of Training Guidelines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2800" dirty="0">
              <a:solidFill>
                <a:srgbClr val="222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r>
              <a:rPr lang="en-US" sz="280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Neuropsychology Congress, Portugal 2024 symposium presentation</a:t>
            </a: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375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2044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912</Words>
  <Application>Microsoft Office PowerPoint</Application>
  <PresentationFormat>Custom</PresentationFormat>
  <Paragraphs>227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Open Sans Bold</vt:lpstr>
      <vt:lpstr>Paalalabas Wide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2023 Annual Meeting</dc:title>
  <dc:creator>Erin Kaseda</dc:creator>
  <cp:lastModifiedBy>Kaseda, Erin</cp:lastModifiedBy>
  <cp:revision>18</cp:revision>
  <dcterms:created xsi:type="dcterms:W3CDTF">2006-08-16T00:00:00Z</dcterms:created>
  <dcterms:modified xsi:type="dcterms:W3CDTF">2025-02-12T23:49:30Z</dcterms:modified>
  <dc:identifier>DAFZiIxc7G4</dc:identifier>
</cp:coreProperties>
</file>